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2" r:id="rId3"/>
    <p:sldId id="257" r:id="rId4"/>
    <p:sldId id="259" r:id="rId5"/>
    <p:sldId id="260" r:id="rId6"/>
    <p:sldId id="261" r:id="rId7"/>
    <p:sldId id="258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A239B9-1F6A-4E10-B45A-082A00FA523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C184FBC-784D-4835-BDA8-C3D68B7F91B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838200"/>
            <a:ext cx="8686800" cy="1470025"/>
          </a:xfrm>
        </p:spPr>
        <p:txBody>
          <a:bodyPr>
            <a:noAutofit/>
          </a:bodyPr>
          <a:lstStyle/>
          <a:p>
            <a:r>
              <a:rPr lang="en-US" sz="3600" dirty="0" smtClean="0"/>
              <a:t>Self-Monitoring and its Effect on Reducing Disruptive </a:t>
            </a:r>
            <a:r>
              <a:rPr lang="en-US" sz="3600" dirty="0"/>
              <a:t>B</a:t>
            </a:r>
            <a:r>
              <a:rPr lang="en-US" sz="3600" dirty="0" smtClean="0"/>
              <a:t>ehaviors in General </a:t>
            </a:r>
            <a:r>
              <a:rPr lang="en-US" sz="3600" dirty="0"/>
              <a:t>E</a:t>
            </a:r>
            <a:r>
              <a:rPr lang="en-US" sz="3600" dirty="0" smtClean="0"/>
              <a:t>ducation </a:t>
            </a:r>
            <a:r>
              <a:rPr lang="en-US" sz="3600" dirty="0"/>
              <a:t>C</a:t>
            </a:r>
            <a:r>
              <a:rPr lang="en-US" sz="3600" dirty="0" smtClean="0"/>
              <a:t>lassrooms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200400"/>
            <a:ext cx="8001000" cy="1066800"/>
          </a:xfrm>
        </p:spPr>
        <p:txBody>
          <a:bodyPr>
            <a:noAutofit/>
          </a:bodyPr>
          <a:lstStyle/>
          <a:p>
            <a:r>
              <a:rPr lang="en-US" b="1" i="1" dirty="0" smtClean="0"/>
              <a:t>Cecilia Gerald</a:t>
            </a:r>
          </a:p>
          <a:p>
            <a:r>
              <a:rPr lang="en-US" b="1" i="1" dirty="0" smtClean="0"/>
              <a:t>Education 7201T</a:t>
            </a:r>
          </a:p>
          <a:p>
            <a:r>
              <a:rPr lang="en-US" b="1" i="1" dirty="0" smtClean="0"/>
              <a:t>Fall 2011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95479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Statement of the Problem: Slide 3</a:t>
            </a:r>
          </a:p>
          <a:p>
            <a:r>
              <a:rPr lang="en-US" dirty="0" smtClean="0"/>
              <a:t>Review of the Literature (Current Strategies): Slide 4</a:t>
            </a:r>
          </a:p>
          <a:p>
            <a:r>
              <a:rPr lang="en-US" dirty="0" smtClean="0"/>
              <a:t>Review of the Literature (Pros): Slide 5</a:t>
            </a:r>
          </a:p>
          <a:p>
            <a:r>
              <a:rPr lang="en-US" dirty="0" smtClean="0"/>
              <a:t>Review of the Literature (Cons): Slide 6</a:t>
            </a:r>
          </a:p>
          <a:p>
            <a:r>
              <a:rPr lang="en-US" dirty="0" smtClean="0"/>
              <a:t>Research Hypothesis: Slide 7</a:t>
            </a:r>
          </a:p>
          <a:p>
            <a:r>
              <a:rPr lang="en-US" dirty="0" smtClean="0"/>
              <a:t>References: Slide 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473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Statement of the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with </a:t>
            </a:r>
            <a:r>
              <a:rPr lang="en-US" i="1" dirty="0" smtClean="0"/>
              <a:t>disruptive behaviors </a:t>
            </a:r>
            <a:r>
              <a:rPr lang="en-US" dirty="0" smtClean="0"/>
              <a:t>hinder the learning process for themselves and their </a:t>
            </a:r>
            <a:r>
              <a:rPr lang="en-US" dirty="0" smtClean="0"/>
              <a:t>peers (Smith &amp; Rivera, 1995).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Studies show teachers in general education classrooms have significant challenges managing students with disruptive behavior (</a:t>
            </a:r>
            <a:r>
              <a:rPr lang="en-US" dirty="0" err="1" smtClean="0"/>
              <a:t>Westling</a:t>
            </a:r>
            <a:r>
              <a:rPr lang="en-US" dirty="0" smtClean="0"/>
              <a:t>, 2010).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Students with disruptive behaviors have a higher risk of being referred for special education services (</a:t>
            </a:r>
            <a:r>
              <a:rPr lang="en-US" dirty="0" err="1" smtClean="0"/>
              <a:t>DuPaul</a:t>
            </a:r>
            <a:r>
              <a:rPr lang="en-US" dirty="0" smtClean="0"/>
              <a:t>, 1998).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076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the Literature:</a:t>
            </a:r>
            <a:br>
              <a:rPr lang="en-US" dirty="0" smtClean="0"/>
            </a:br>
            <a:r>
              <a:rPr lang="en-US" sz="3600" dirty="0" smtClean="0"/>
              <a:t>(Current Strategies)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Traditionally </a:t>
            </a:r>
            <a:r>
              <a:rPr lang="en-US" dirty="0" smtClean="0"/>
              <a:t>prevention and</a:t>
            </a:r>
            <a:r>
              <a:rPr lang="en-US" i="1" dirty="0" smtClean="0"/>
              <a:t> </a:t>
            </a:r>
            <a:r>
              <a:rPr lang="en-US" dirty="0" smtClean="0"/>
              <a:t>intervention measures are taken (Smith &amp; Rivera, 1995).</a:t>
            </a:r>
          </a:p>
          <a:p>
            <a:endParaRPr lang="en-US" dirty="0" smtClean="0"/>
          </a:p>
          <a:p>
            <a:r>
              <a:rPr lang="en-US" dirty="0" smtClean="0"/>
              <a:t>Traditional management is teacher-monitored and focuses </a:t>
            </a:r>
            <a:r>
              <a:rPr lang="en-US" dirty="0"/>
              <a:t>on </a:t>
            </a:r>
            <a:r>
              <a:rPr lang="en-US" dirty="0" smtClean="0"/>
              <a:t>reinforcements from external sources (</a:t>
            </a:r>
            <a:r>
              <a:rPr lang="en-US" dirty="0" err="1" smtClean="0"/>
              <a:t>DuPaul</a:t>
            </a:r>
            <a:r>
              <a:rPr lang="en-US" dirty="0" smtClean="0"/>
              <a:t>, 1998).</a:t>
            </a:r>
          </a:p>
          <a:p>
            <a:endParaRPr lang="en-US" dirty="0"/>
          </a:p>
          <a:p>
            <a:r>
              <a:rPr lang="en-US" dirty="0" smtClean="0"/>
              <a:t>Studies have shown that students are able to use self-management techniques </a:t>
            </a:r>
            <a:r>
              <a:rPr lang="en-US" dirty="0" smtClean="0"/>
              <a:t>effectively (Prater, 1994)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36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the Literature:</a:t>
            </a:r>
            <a:br>
              <a:rPr lang="en-US" dirty="0" smtClean="0"/>
            </a:br>
            <a:r>
              <a:rPr lang="en-US" sz="4000" dirty="0" smtClean="0"/>
              <a:t>(Pros)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Teaching students how to self-monitor has been effective for students in special and general education </a:t>
            </a:r>
            <a:r>
              <a:rPr lang="en-US" dirty="0" smtClean="0"/>
              <a:t>classrooms (Prater, 1994).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Self-monitoring can be used for students at all grade levels.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Self-monitoring relatively simple to implement and consumes less of teacher’s time with individual students.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898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the Literature:</a:t>
            </a:r>
            <a:br>
              <a:rPr lang="en-US" dirty="0" smtClean="0"/>
            </a:br>
            <a:r>
              <a:rPr lang="en-US" sz="4000" dirty="0" smtClean="0"/>
              <a:t>(Cons)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of self-monitoring studies done in special education </a:t>
            </a:r>
            <a:r>
              <a:rPr lang="en-US" dirty="0" smtClean="0"/>
              <a:t>populations.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Studies in general education classrooms are usually limited to very few students, therefore evidence cannot be </a:t>
            </a:r>
            <a:r>
              <a:rPr lang="en-US" dirty="0" smtClean="0"/>
              <a:t>generalized (Jull, 2009).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Studies have not been conclusive over long-term </a:t>
            </a:r>
            <a:r>
              <a:rPr lang="en-US" dirty="0" smtClean="0"/>
              <a:t>periods (Jull, 2009).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042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Hypothesis: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Training a group of 15 </a:t>
            </a:r>
            <a:r>
              <a:rPr lang="en-US" dirty="0" smtClean="0"/>
              <a:t>first </a:t>
            </a:r>
            <a:r>
              <a:rPr lang="en-US" dirty="0" smtClean="0"/>
              <a:t>grade </a:t>
            </a:r>
            <a:r>
              <a:rPr lang="en-US" dirty="0" smtClean="0"/>
              <a:t>students, at P.S. X in Brooklyn, New York, with disruptive </a:t>
            </a:r>
            <a:r>
              <a:rPr lang="en-US" dirty="0" smtClean="0"/>
              <a:t>behaviors of talking at wrong times and getting out of their seats </a:t>
            </a:r>
            <a:r>
              <a:rPr lang="en-US" dirty="0" smtClean="0"/>
              <a:t>to use self-monitoring strategies to manage </a:t>
            </a:r>
            <a:r>
              <a:rPr lang="en-US" dirty="0" smtClean="0"/>
              <a:t>these behaviors </a:t>
            </a:r>
            <a:r>
              <a:rPr lang="en-US" dirty="0" smtClean="0"/>
              <a:t>will show a decrease in disruptive behaviors over a four-week period.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875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820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sz="1800" dirty="0"/>
              <a:t>Amato-</a:t>
            </a:r>
            <a:r>
              <a:rPr lang="en-US" sz="1800" dirty="0" err="1"/>
              <a:t>Zech</a:t>
            </a:r>
            <a:r>
              <a:rPr lang="en-US" sz="1800" dirty="0"/>
              <a:t>, N. A., Hoff, K. E. and </a:t>
            </a:r>
            <a:r>
              <a:rPr lang="en-US" sz="1800" dirty="0" err="1"/>
              <a:t>Doepke</a:t>
            </a:r>
            <a:r>
              <a:rPr lang="en-US" sz="1800" dirty="0"/>
              <a:t>, K. J. (2006). Increasing on-task behavior in </a:t>
            </a:r>
            <a:r>
              <a:rPr lang="en-US" sz="1800" dirty="0" smtClean="0"/>
              <a:t>the </a:t>
            </a:r>
            <a:r>
              <a:rPr lang="en-US" sz="1800" dirty="0"/>
              <a:t>classroom: Extension of self-monitoring strategies. </a:t>
            </a:r>
            <a:r>
              <a:rPr lang="en-US" sz="1800" i="1" dirty="0"/>
              <a:t>Psychology in the Schools, 43</a:t>
            </a:r>
            <a:r>
              <a:rPr lang="en-US" sz="1800" dirty="0"/>
              <a:t>: 211–221. 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/>
              <a:t>de Haas-Warner, Sarah J. (1991). Effects of self-monitoring on preschoolers' on-task behavior: A pilot study. </a:t>
            </a:r>
            <a:r>
              <a:rPr lang="en-US" sz="1800" i="1" dirty="0"/>
              <a:t>Topics in Early Childhood Special Education, 11</a:t>
            </a:r>
            <a:r>
              <a:rPr lang="en-US" sz="1800" dirty="0"/>
              <a:t>(2</a:t>
            </a:r>
            <a:r>
              <a:rPr lang="en-US" sz="1800" dirty="0" smtClean="0"/>
              <a:t>)</a:t>
            </a:r>
          </a:p>
          <a:p>
            <a:endParaRPr lang="en-US" sz="1800" dirty="0"/>
          </a:p>
          <a:p>
            <a:r>
              <a:rPr lang="en-US" sz="1800" dirty="0" err="1" smtClean="0"/>
              <a:t>DuPaul</a:t>
            </a:r>
            <a:r>
              <a:rPr lang="en-US" sz="1800" dirty="0"/>
              <a:t>, G. J., &amp; Hoff, K. E. (1998). Reducing disruptive behavior in general education classrooms: The use of self-management strategies. </a:t>
            </a:r>
            <a:r>
              <a:rPr lang="en-US" sz="1800" i="1" dirty="0"/>
              <a:t>School Psychology Review</a:t>
            </a:r>
            <a:r>
              <a:rPr lang="en-US" sz="1800" dirty="0"/>
              <a:t>, </a:t>
            </a:r>
            <a:r>
              <a:rPr lang="en-US" sz="1800" i="1" dirty="0"/>
              <a:t>27</a:t>
            </a:r>
            <a:r>
              <a:rPr lang="en-US" sz="1800" dirty="0"/>
              <a:t>(2), 290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err="1"/>
              <a:t>Jolivette</a:t>
            </a:r>
            <a:r>
              <a:rPr lang="en-US" sz="1800" dirty="0"/>
              <a:t>, K., Patton, B., Ramsey, M. (2006). Students with emotional and behavioral </a:t>
            </a:r>
            <a:r>
              <a:rPr lang="en-US" sz="1800" dirty="0" smtClean="0"/>
              <a:t>disorders </a:t>
            </a:r>
            <a:r>
              <a:rPr lang="en-US" sz="1800" dirty="0"/>
              <a:t>can manage their own behavior. </a:t>
            </a:r>
            <a:r>
              <a:rPr lang="en-US" sz="1800" i="1" dirty="0"/>
              <a:t>Teaching Exceptional Children, 39</a:t>
            </a:r>
            <a:r>
              <a:rPr lang="en-US" sz="1800" dirty="0"/>
              <a:t>(2), 14-21.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Jull, Stephen K. (2009). Student behavior self-monitoring enabling inclusion. </a:t>
            </a:r>
            <a:r>
              <a:rPr lang="en-US" sz="1800" i="1" dirty="0"/>
              <a:t>International Journal of Inclusive Education, 13</a:t>
            </a:r>
            <a:r>
              <a:rPr lang="en-US" sz="1800" dirty="0"/>
              <a:t>(5), 489-500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/>
              <a:t>McConnell, M. E. (1999). Self-monitoring, cueing, recording, and managing: teaching </a:t>
            </a:r>
            <a:r>
              <a:rPr lang="en-US" sz="1800" dirty="0" smtClean="0"/>
              <a:t>students </a:t>
            </a:r>
            <a:r>
              <a:rPr lang="en-US" sz="1800" dirty="0"/>
              <a:t>to manage their own behavior. </a:t>
            </a:r>
            <a:r>
              <a:rPr lang="en-US" sz="1800" i="1" dirty="0"/>
              <a:t>Teaching Exceptional Children 32</a:t>
            </a:r>
            <a:r>
              <a:rPr lang="en-US" sz="1800" dirty="0"/>
              <a:t>(2), 14-21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/>
              <a:t>Prater, Mary A. (1994). Improving academic and behavior skills through self-management </a:t>
            </a:r>
            <a:r>
              <a:rPr lang="en-US" sz="1800" dirty="0" smtClean="0"/>
              <a:t> procedures</a:t>
            </a:r>
            <a:r>
              <a:rPr lang="en-US" sz="1800" dirty="0"/>
              <a:t>. </a:t>
            </a:r>
            <a:r>
              <a:rPr lang="en-US" sz="1800" i="1" dirty="0"/>
              <a:t>Preventing School Failure, 38</a:t>
            </a:r>
            <a:r>
              <a:rPr lang="en-US" sz="1800" dirty="0"/>
              <a:t>(4), 5.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Rafferty, Lisa A. (2010). Step-by-Step: Teaching Students to Self-Monitor. </a:t>
            </a:r>
            <a:r>
              <a:rPr lang="en-US" sz="1800" i="1" dirty="0"/>
              <a:t>Teaching </a:t>
            </a:r>
            <a:r>
              <a:rPr lang="en-US" sz="1800" i="1" dirty="0" smtClean="0"/>
              <a:t>Exceptional </a:t>
            </a:r>
            <a:r>
              <a:rPr lang="en-US" sz="1800" i="1" dirty="0"/>
              <a:t>Children, 43(</a:t>
            </a:r>
            <a:r>
              <a:rPr lang="en-US" sz="1800" dirty="0"/>
              <a:t>2), 50-58.</a:t>
            </a:r>
          </a:p>
          <a:p>
            <a:endParaRPr lang="en-US" sz="1800" dirty="0"/>
          </a:p>
          <a:p>
            <a:r>
              <a:rPr lang="en-US" sz="1800" dirty="0" smtClean="0"/>
              <a:t>Smith</a:t>
            </a:r>
            <a:r>
              <a:rPr lang="en-US" sz="1800" dirty="0"/>
              <a:t>, D. D., Rivera, D. P., (1995). Discipline in special education and general education settings.  </a:t>
            </a:r>
            <a:r>
              <a:rPr lang="en-US" sz="1800" i="1" dirty="0"/>
              <a:t>Focus on Exceptional Children</a:t>
            </a:r>
            <a:r>
              <a:rPr lang="en-US" sz="1800" dirty="0"/>
              <a:t>, </a:t>
            </a:r>
            <a:r>
              <a:rPr lang="en-US" sz="1800" i="1" dirty="0"/>
              <a:t>27</a:t>
            </a:r>
            <a:r>
              <a:rPr lang="en-US" sz="1800" dirty="0"/>
              <a:t>(5), </a:t>
            </a:r>
            <a:r>
              <a:rPr lang="en-US" sz="1800" dirty="0" smtClean="0"/>
              <a:t>1-14</a:t>
            </a:r>
          </a:p>
          <a:p>
            <a:endParaRPr lang="en-US" sz="1800" dirty="0"/>
          </a:p>
          <a:p>
            <a:r>
              <a:rPr lang="en-US" sz="1800" dirty="0" err="1"/>
              <a:t>Westling</a:t>
            </a:r>
            <a:r>
              <a:rPr lang="en-US" sz="1800" dirty="0"/>
              <a:t>, David L. (2010). Teachers and challenging behaviors: knowledge, views, and </a:t>
            </a:r>
            <a:r>
              <a:rPr lang="en-US" sz="1800" dirty="0" smtClean="0"/>
              <a:t>practices</a:t>
            </a:r>
            <a:r>
              <a:rPr lang="en-US" sz="1800" dirty="0"/>
              <a:t>. </a:t>
            </a:r>
            <a:r>
              <a:rPr lang="en-US" sz="1800" i="1" dirty="0"/>
              <a:t>Remedial and Special Education</a:t>
            </a:r>
            <a:r>
              <a:rPr lang="en-US" sz="1800" dirty="0"/>
              <a:t>, </a:t>
            </a:r>
            <a:r>
              <a:rPr lang="en-US" sz="1800" i="1" dirty="0"/>
              <a:t>31</a:t>
            </a:r>
            <a:r>
              <a:rPr lang="en-US" sz="1800" dirty="0"/>
              <a:t>(1), 48.</a:t>
            </a:r>
          </a:p>
          <a:p>
            <a:endParaRPr 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329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831</TotalTime>
  <Words>657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Decatur</vt:lpstr>
      <vt:lpstr>Self-Monitoring and its Effect on Reducing Disruptive Behaviors in General Education Classrooms</vt:lpstr>
      <vt:lpstr>Table of Contents:</vt:lpstr>
      <vt:lpstr>Statement of the Problem:</vt:lpstr>
      <vt:lpstr>Review of the Literature: (Current Strategies)</vt:lpstr>
      <vt:lpstr>Review of the Literature: (Pros)</vt:lpstr>
      <vt:lpstr>Review of the Literature: (Cons)</vt:lpstr>
      <vt:lpstr>Research Hypothesis:</vt:lpstr>
      <vt:lpstr>References: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Behavior Management: Self-Monitoring Strategies</dc:title>
  <dc:creator>Cecilia</dc:creator>
  <cp:lastModifiedBy>Cecilia</cp:lastModifiedBy>
  <cp:revision>18</cp:revision>
  <dcterms:created xsi:type="dcterms:W3CDTF">2011-10-14T02:42:46Z</dcterms:created>
  <dcterms:modified xsi:type="dcterms:W3CDTF">2011-10-19T01:44:21Z</dcterms:modified>
</cp:coreProperties>
</file>